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364932" y="1107756"/>
            <a:ext cx="7800975" cy="615132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5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75423" y="5097892"/>
            <a:ext cx="184658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4000"/>
              </a:lnSpc>
              <a:spcBef>
                <a:spcPts val="100"/>
              </a:spcBef>
            </a:pPr>
            <a:r>
              <a:rPr sz="900" spc="-15" dirty="0">
                <a:latin typeface="宋体" panose="02010600030101010101" pitchFamily="2" charset="-122"/>
                <a:cs typeface="宋体" panose="02010600030101010101" pitchFamily="2" charset="-122"/>
              </a:rPr>
              <a:t>不属于本部门管辖的，按规定移送有</a:t>
            </a: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管辖权的部门处理（</a:t>
            </a:r>
            <a:r>
              <a:rPr sz="900" dirty="0">
                <a:latin typeface="Times New Roman" panose="02020603050405020304"/>
                <a:cs typeface="Times New Roman" panose="02020603050405020304"/>
              </a:rPr>
              <a:t>3</a:t>
            </a:r>
            <a:r>
              <a:rPr sz="9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个工作日</a:t>
            </a:r>
            <a:r>
              <a:rPr sz="900" spc="-50" dirty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sz="9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03323" y="5097892"/>
            <a:ext cx="184658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44000"/>
              </a:lnSpc>
              <a:spcBef>
                <a:spcPts val="100"/>
              </a:spcBef>
            </a:pPr>
            <a:r>
              <a:rPr sz="900" spc="-15" dirty="0">
                <a:latin typeface="宋体" panose="02010600030101010101" pitchFamily="2" charset="-122"/>
                <a:cs typeface="宋体" panose="02010600030101010101" pitchFamily="2" charset="-122"/>
              </a:rPr>
              <a:t>不符合立案条件的，应将不予立案的</a:t>
            </a:r>
            <a:r>
              <a:rPr sz="900" spc="-15" dirty="0">
                <a:latin typeface="宋体" panose="02010600030101010101" pitchFamily="2" charset="-122"/>
                <a:cs typeface="宋体" panose="02010600030101010101" pitchFamily="2" charset="-122"/>
              </a:rPr>
              <a:t>理由告知交办、移交案件的单位或举</a:t>
            </a: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报人（</a:t>
            </a:r>
            <a:r>
              <a:rPr sz="900" dirty="0">
                <a:latin typeface="Times New Roman" panose="02020603050405020304"/>
                <a:cs typeface="Times New Roman" panose="02020603050405020304"/>
              </a:rPr>
              <a:t>3</a:t>
            </a:r>
            <a:r>
              <a:rPr sz="900" spc="-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900" dirty="0">
                <a:latin typeface="宋体" panose="02010600030101010101" pitchFamily="2" charset="-122"/>
                <a:cs typeface="宋体" panose="02010600030101010101" pitchFamily="2" charset="-122"/>
              </a:rPr>
              <a:t>个工作日</a:t>
            </a:r>
            <a:r>
              <a:rPr sz="900" spc="-50" dirty="0">
                <a:latin typeface="宋体" panose="02010600030101010101" pitchFamily="2" charset="-122"/>
                <a:cs typeface="宋体" panose="02010600030101010101" pitchFamily="2" charset="-122"/>
              </a:rPr>
              <a:t>）</a:t>
            </a:r>
            <a:endParaRPr sz="9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17" name="object 17"/>
          <p:cNvPicPr/>
          <p:nvPr/>
        </p:nvPicPr>
        <p:blipFill>
          <a:blip r:embed="rId1" cstate="print"/>
          <a:stretch>
            <a:fillRect/>
          </a:stretch>
        </p:blipFill>
        <p:spPr>
          <a:xfrm>
            <a:off x="1363027" y="11572557"/>
            <a:ext cx="8135950" cy="2125268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3116" y="10557826"/>
            <a:ext cx="7909471" cy="969683"/>
          </a:xfrm>
          <a:prstGeom prst="rect">
            <a:avLst/>
          </a:prstGeom>
        </p:spPr>
      </p:pic>
      <p:pic>
        <p:nvPicPr>
          <p:cNvPr id="19" name="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59331" y="7348536"/>
            <a:ext cx="7492034" cy="2522296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7852664" y="12355067"/>
            <a:ext cx="109093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-30" dirty="0">
                <a:latin typeface="宋体" panose="02010600030101010101" pitchFamily="2" charset="-122"/>
                <a:cs typeface="宋体" panose="02010600030101010101" pitchFamily="2" charset="-122"/>
              </a:rPr>
              <a:t>进入复议诉讼程序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85208" y="11173967"/>
            <a:ext cx="135763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b="1" spc="-30" dirty="0">
                <a:latin typeface="Microsoft JhengHei" panose="020B0604030504040204" charset="-120"/>
                <a:cs typeface="Microsoft JhengHei" panose="020B0604030504040204" charset="-120"/>
              </a:rPr>
              <a:t>做出处罚决定书并送达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pic>
        <p:nvPicPr>
          <p:cNvPr id="22" name="object 2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18079" y="9988232"/>
            <a:ext cx="5775325" cy="504875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4986020" y="12355067"/>
            <a:ext cx="55753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b="1" spc="-35" dirty="0">
                <a:latin typeface="Microsoft JhengHei" panose="020B0604030504040204" charset="-120"/>
                <a:cs typeface="Microsoft JhengHei" panose="020B0604030504040204" charset="-120"/>
              </a:rPr>
              <a:t>主动履行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50795" y="12355067"/>
            <a:ext cx="82423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b="1" spc="-30" dirty="0">
                <a:latin typeface="Microsoft JhengHei" panose="020B0604030504040204" charset="-120"/>
                <a:cs typeface="Microsoft JhengHei" panose="020B0604030504040204" charset="-120"/>
              </a:rPr>
              <a:t>申请强制执行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941823" y="13199617"/>
            <a:ext cx="53276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110" dirty="0">
                <a:latin typeface="Microsoft JhengHei" panose="020B0604030504040204" charset="-120"/>
                <a:cs typeface="Microsoft JhengHei" panose="020B0604030504040204" charset="-120"/>
              </a:rPr>
              <a:t>结 案</a:t>
            </a:r>
            <a:endParaRPr sz="160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090407" y="13199617"/>
            <a:ext cx="63500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9100" algn="l"/>
              </a:tabLst>
            </a:pPr>
            <a:r>
              <a:rPr sz="1600" b="1" spc="-50" dirty="0">
                <a:latin typeface="Microsoft JhengHei" panose="020B0604030504040204" charset="-120"/>
                <a:cs typeface="Microsoft JhengHei" panose="020B0604030504040204" charset="-120"/>
              </a:rPr>
              <a:t>归</a:t>
            </a:r>
            <a:r>
              <a:rPr sz="1600" b="1" dirty="0">
                <a:latin typeface="Microsoft JhengHei" panose="020B0604030504040204" charset="-120"/>
                <a:cs typeface="Microsoft JhengHei" panose="020B0604030504040204" charset="-120"/>
              </a:rPr>
              <a:t>	</a:t>
            </a:r>
            <a:r>
              <a:rPr sz="1600" b="1" spc="-50" dirty="0">
                <a:latin typeface="Microsoft JhengHei" panose="020B0604030504040204" charset="-120"/>
                <a:cs typeface="Microsoft JhengHei" panose="020B0604030504040204" charset="-120"/>
              </a:rPr>
              <a:t>档</a:t>
            </a:r>
            <a:endParaRPr sz="160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74724" y="10586466"/>
            <a:ext cx="1862455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000"/>
              </a:lnSpc>
              <a:spcBef>
                <a:spcPts val="100"/>
              </a:spcBef>
            </a:pPr>
            <a:r>
              <a:rPr sz="1050" b="1" spc="-50" dirty="0">
                <a:latin typeface="Microsoft JhengHei" panose="020B0604030504040204" charset="-120"/>
                <a:cs typeface="Microsoft JhengHei" panose="020B0604030504040204" charset="-120"/>
              </a:rPr>
              <a:t>当事人提出书面申辩意见的，应</a:t>
            </a:r>
            <a:r>
              <a:rPr sz="1050" b="1" spc="-30" dirty="0">
                <a:latin typeface="Microsoft JhengHei" panose="020B0604030504040204" charset="-120"/>
                <a:cs typeface="Microsoft JhengHei" panose="020B0604030504040204" charset="-120"/>
              </a:rPr>
              <a:t>予充分复核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308595" y="10646650"/>
            <a:ext cx="186055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b="1" spc="-55" dirty="0">
                <a:latin typeface="Microsoft JhengHei" panose="020B0604030504040204" charset="-120"/>
                <a:cs typeface="Microsoft JhengHei" panose="020B0604030504040204" charset="-120"/>
              </a:rPr>
              <a:t>适用听证程序的，进入听证程序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995164" y="3384803"/>
            <a:ext cx="55753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b="1" spc="-35" dirty="0">
                <a:latin typeface="Microsoft JhengHei" panose="020B0604030504040204" charset="-120"/>
                <a:cs typeface="Microsoft JhengHei" panose="020B0604030504040204" charset="-120"/>
              </a:rPr>
              <a:t>案件受理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352035" y="5097892"/>
            <a:ext cx="185420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4000"/>
              </a:lnSpc>
              <a:spcBef>
                <a:spcPts val="100"/>
              </a:spcBef>
            </a:pPr>
            <a:r>
              <a:rPr sz="900" b="1" spc="-5" dirty="0">
                <a:latin typeface="Microsoft JhengHei" panose="020B0604030504040204" charset="-120"/>
                <a:cs typeface="Microsoft JhengHei" panose="020B0604030504040204" charset="-120"/>
              </a:rPr>
              <a:t>符合立案条件的，填写立案登记表，</a:t>
            </a:r>
            <a:r>
              <a:rPr sz="900" b="1" dirty="0">
                <a:latin typeface="Microsoft JhengHei" panose="020B0604030504040204" charset="-120"/>
                <a:cs typeface="Microsoft JhengHei" panose="020B0604030504040204" charset="-120"/>
              </a:rPr>
              <a:t>报局领导批准立案</a:t>
            </a:r>
            <a:r>
              <a:rPr sz="900" dirty="0">
                <a:latin typeface="Times New Roman" panose="02020603050405020304"/>
                <a:cs typeface="Times New Roman" panose="02020603050405020304"/>
              </a:rPr>
              <a:t>.(3</a:t>
            </a:r>
            <a:r>
              <a:rPr sz="9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900" b="1" dirty="0">
                <a:latin typeface="Microsoft JhengHei" panose="020B0604030504040204" charset="-120"/>
                <a:cs typeface="Microsoft JhengHei" panose="020B0604030504040204" charset="-120"/>
              </a:rPr>
              <a:t>个工作日</a:t>
            </a:r>
            <a:r>
              <a:rPr sz="900" spc="-50" dirty="0">
                <a:latin typeface="Times New Roman" panose="02020603050405020304"/>
                <a:cs typeface="Times New Roman" panose="02020603050405020304"/>
              </a:rPr>
              <a:t>)</a:t>
            </a:r>
            <a:endParaRPr sz="90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995164" y="6021310"/>
            <a:ext cx="55753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b="1" spc="-35" dirty="0">
                <a:latin typeface="Microsoft JhengHei" panose="020B0604030504040204" charset="-120"/>
                <a:cs typeface="Microsoft JhengHei" panose="020B0604030504040204" charset="-120"/>
              </a:rPr>
              <a:t>调查处理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201916" y="6683475"/>
            <a:ext cx="186055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000"/>
              </a:lnSpc>
              <a:spcBef>
                <a:spcPts val="100"/>
              </a:spcBef>
            </a:pPr>
            <a:r>
              <a:rPr sz="1050" b="1" spc="-50" dirty="0">
                <a:latin typeface="Microsoft JhengHei" panose="020B0604030504040204" charset="-120"/>
                <a:cs typeface="Microsoft JhengHei" panose="020B0604030504040204" charset="-120"/>
              </a:rPr>
              <a:t>违法行为正在进行的，下发责令</a:t>
            </a:r>
            <a:r>
              <a:rPr sz="1050" b="1" spc="-30" dirty="0">
                <a:latin typeface="Microsoft JhengHei" panose="020B0604030504040204" charset="-120"/>
                <a:cs typeface="Microsoft JhengHei" panose="020B0604030504040204" charset="-120"/>
              </a:rPr>
              <a:t>改正通知书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15516" y="6683475"/>
            <a:ext cx="189103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000"/>
              </a:lnSpc>
              <a:spcBef>
                <a:spcPts val="100"/>
              </a:spcBef>
            </a:pPr>
            <a:r>
              <a:rPr sz="1050" b="1" spc="-30" dirty="0">
                <a:latin typeface="Microsoft JhengHei" panose="020B0604030504040204" charset="-120"/>
                <a:cs typeface="Microsoft JhengHei" panose="020B0604030504040204" charset="-120"/>
              </a:rPr>
              <a:t>现场检查，制作现场检查笔录，并拍照取证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856479" y="1219453"/>
            <a:ext cx="83756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20" dirty="0">
                <a:latin typeface="黑体" panose="02010609060101010101" charset="-122"/>
                <a:cs typeface="黑体" panose="02010609060101010101" charset="-122"/>
              </a:rPr>
              <a:t>案件</a:t>
            </a:r>
            <a:r>
              <a:rPr sz="1600" b="1" spc="-25" dirty="0">
                <a:latin typeface="黑体" panose="02010609060101010101" charset="-122"/>
                <a:cs typeface="黑体" panose="02010609060101010101" charset="-122"/>
              </a:rPr>
              <a:t>来</a:t>
            </a:r>
            <a:r>
              <a:rPr sz="1600" b="1" spc="-50" dirty="0">
                <a:latin typeface="黑体" panose="02010609060101010101" charset="-122"/>
                <a:cs typeface="黑体" panose="02010609060101010101" charset="-122"/>
              </a:rPr>
              <a:t>源</a:t>
            </a:r>
            <a:endParaRPr sz="1600">
              <a:latin typeface="黑体" panose="02010609060101010101" charset="-122"/>
              <a:cs typeface="黑体" panose="02010609060101010101" charset="-122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416800" y="7957566"/>
            <a:ext cx="154686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000"/>
              </a:lnSpc>
              <a:spcBef>
                <a:spcPts val="100"/>
              </a:spcBef>
            </a:pP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违</a:t>
            </a: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法</a:t>
            </a: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事</a:t>
            </a: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实</a:t>
            </a: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不</a:t>
            </a: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清</a:t>
            </a: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楚</a:t>
            </a: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的</a:t>
            </a: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，</a:t>
            </a: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撤</a:t>
            </a:r>
            <a:r>
              <a:rPr sz="1050" b="1" spc="-50" dirty="0">
                <a:latin typeface="Microsoft JhengHei" panose="020B0604030504040204" charset="-120"/>
                <a:cs typeface="Microsoft JhengHei" panose="020B0604030504040204" charset="-120"/>
              </a:rPr>
              <a:t>销</a:t>
            </a:r>
            <a:r>
              <a:rPr sz="1050" b="1" spc="-40" dirty="0">
                <a:latin typeface="Microsoft JhengHei" panose="020B0604030504040204" charset="-120"/>
                <a:cs typeface="Microsoft JhengHei" panose="020B0604030504040204" charset="-120"/>
              </a:rPr>
              <a:t>立案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873244" y="10675619"/>
            <a:ext cx="82423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b="1" spc="-30" dirty="0">
                <a:latin typeface="Microsoft JhengHei" panose="020B0604030504040204" charset="-120"/>
                <a:cs typeface="Microsoft JhengHei" panose="020B0604030504040204" charset="-120"/>
              </a:rPr>
              <a:t>行政处罚审批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56079" y="2402077"/>
            <a:ext cx="83756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20" dirty="0">
                <a:latin typeface="Microsoft JhengHei" panose="020B0604030504040204" charset="-120"/>
                <a:cs typeface="Microsoft JhengHei" panose="020B0604030504040204" charset="-120"/>
              </a:rPr>
              <a:t>上级</a:t>
            </a:r>
            <a:r>
              <a:rPr sz="1600" b="1" spc="-25" dirty="0">
                <a:latin typeface="Microsoft JhengHei" panose="020B0604030504040204" charset="-120"/>
                <a:cs typeface="Microsoft JhengHei" panose="020B0604030504040204" charset="-120"/>
              </a:rPr>
              <a:t>交</a:t>
            </a:r>
            <a:r>
              <a:rPr sz="1600" b="1" spc="-50" dirty="0">
                <a:latin typeface="Microsoft JhengHei" panose="020B0604030504040204" charset="-120"/>
                <a:cs typeface="Microsoft JhengHei" panose="020B0604030504040204" charset="-120"/>
              </a:rPr>
              <a:t>办</a:t>
            </a:r>
            <a:endParaRPr sz="160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416300" y="2409570"/>
            <a:ext cx="116840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10" dirty="0">
                <a:latin typeface="Microsoft JhengHei" panose="020B0604030504040204" charset="-120"/>
                <a:cs typeface="Microsoft JhengHei" panose="020B0604030504040204" charset="-120"/>
              </a:rPr>
              <a:t>日常检查发现</a:t>
            </a:r>
            <a:endParaRPr sz="150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681976" y="2377693"/>
            <a:ext cx="124333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25" dirty="0">
                <a:latin typeface="Microsoft JhengHei" panose="020B0604030504040204" charset="-120"/>
                <a:cs typeface="Microsoft JhengHei" panose="020B0604030504040204" charset="-120"/>
              </a:rPr>
              <a:t>其</a:t>
            </a:r>
            <a:r>
              <a:rPr sz="1600" b="1" spc="-25" dirty="0">
                <a:latin typeface="Microsoft JhengHei" panose="020B0604030504040204" charset="-120"/>
                <a:cs typeface="Microsoft JhengHei" panose="020B0604030504040204" charset="-120"/>
              </a:rPr>
              <a:t>他</a:t>
            </a:r>
            <a:r>
              <a:rPr sz="1600" b="1" spc="-25" dirty="0">
                <a:latin typeface="Microsoft JhengHei" panose="020B0604030504040204" charset="-120"/>
                <a:cs typeface="Microsoft JhengHei" panose="020B0604030504040204" charset="-120"/>
              </a:rPr>
              <a:t>部</a:t>
            </a:r>
            <a:r>
              <a:rPr sz="1600" b="1" spc="-10" dirty="0">
                <a:latin typeface="Microsoft JhengHei" panose="020B0604030504040204" charset="-120"/>
                <a:cs typeface="Microsoft JhengHei" panose="020B0604030504040204" charset="-120"/>
              </a:rPr>
              <a:t>门</a:t>
            </a:r>
            <a:r>
              <a:rPr sz="1600" b="1" spc="-25" dirty="0">
                <a:latin typeface="Microsoft JhengHei" panose="020B0604030504040204" charset="-120"/>
                <a:cs typeface="Microsoft JhengHei" panose="020B0604030504040204" charset="-120"/>
              </a:rPr>
              <a:t>移</a:t>
            </a:r>
            <a:r>
              <a:rPr sz="1600" b="1" spc="-50" dirty="0">
                <a:latin typeface="Microsoft JhengHei" panose="020B0604030504040204" charset="-120"/>
                <a:cs typeface="Microsoft JhengHei" panose="020B0604030504040204" charset="-120"/>
              </a:rPr>
              <a:t>交</a:t>
            </a:r>
            <a:endParaRPr sz="160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629147" y="2409570"/>
            <a:ext cx="787400" cy="254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500" b="1" spc="-15" dirty="0">
                <a:latin typeface="Microsoft JhengHei" panose="020B0604030504040204" charset="-120"/>
                <a:cs typeface="Microsoft JhengHei" panose="020B0604030504040204" charset="-120"/>
              </a:rPr>
              <a:t>群众举报</a:t>
            </a:r>
            <a:endParaRPr sz="150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095235" y="4006722"/>
            <a:ext cx="1846580" cy="42164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sz="900" b="1" spc="-15" dirty="0">
                <a:latin typeface="Microsoft JhengHei" panose="020B0604030504040204" charset="-120"/>
                <a:cs typeface="Microsoft JhengHei" panose="020B0604030504040204" charset="-120"/>
              </a:rPr>
              <a:t>属于本部门职责的，应当受理，并在</a:t>
            </a:r>
            <a:endParaRPr sz="900">
              <a:latin typeface="Microsoft JhengHei" panose="020B0604030504040204" charset="-120"/>
              <a:cs typeface="Microsoft JhengHei" panose="020B0604030504040204" charset="-120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900" dirty="0">
                <a:latin typeface="Times New Roman" panose="02020603050405020304"/>
                <a:cs typeface="Times New Roman" panose="02020603050405020304"/>
              </a:rPr>
              <a:t>24</a:t>
            </a:r>
            <a:r>
              <a:rPr sz="900" spc="-15" dirty="0">
                <a:latin typeface="Times New Roman" panose="02020603050405020304"/>
                <a:cs typeface="Times New Roman" panose="02020603050405020304"/>
              </a:rPr>
              <a:t> </a:t>
            </a:r>
            <a:r>
              <a:rPr sz="900" b="1" spc="-5" dirty="0">
                <a:latin typeface="Microsoft JhengHei" panose="020B0604030504040204" charset="-120"/>
                <a:cs typeface="Microsoft JhengHei" panose="020B0604030504040204" charset="-120"/>
              </a:rPr>
              <a:t>小时派执法人员进行初步调查</a:t>
            </a:r>
            <a:endParaRPr sz="90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723135" y="4016501"/>
            <a:ext cx="184531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000"/>
              </a:lnSpc>
              <a:spcBef>
                <a:spcPts val="100"/>
              </a:spcBef>
            </a:pPr>
            <a:r>
              <a:rPr sz="1050" b="1" spc="25" dirty="0">
                <a:latin typeface="Microsoft JhengHei" panose="020B0604030504040204" charset="-120"/>
                <a:cs typeface="Microsoft JhengHei" panose="020B0604030504040204" charset="-120"/>
              </a:rPr>
              <a:t>不属</a:t>
            </a: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于</a:t>
            </a: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本</a:t>
            </a: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部</a:t>
            </a:r>
            <a:r>
              <a:rPr sz="1050" b="1" spc="55" dirty="0">
                <a:latin typeface="Microsoft JhengHei" panose="020B0604030504040204" charset="-120"/>
                <a:cs typeface="Microsoft JhengHei" panose="020B0604030504040204" charset="-120"/>
              </a:rPr>
              <a:t>门</a:t>
            </a: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职</a:t>
            </a: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责</a:t>
            </a:r>
            <a:r>
              <a:rPr sz="1050" b="1" spc="25" dirty="0">
                <a:latin typeface="Microsoft JhengHei" panose="020B0604030504040204" charset="-120"/>
                <a:cs typeface="Microsoft JhengHei" panose="020B0604030504040204" charset="-120"/>
              </a:rPr>
              <a:t>的，</a:t>
            </a: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告</a:t>
            </a:r>
            <a:r>
              <a:rPr sz="1050" b="1" dirty="0">
                <a:latin typeface="Microsoft JhengHei" panose="020B0604030504040204" charset="-120"/>
                <a:cs typeface="Microsoft JhengHei" panose="020B0604030504040204" charset="-120"/>
              </a:rPr>
              <a:t>知</a:t>
            </a:r>
            <a:r>
              <a:rPr sz="1050" b="1" spc="-50" dirty="0">
                <a:latin typeface="Microsoft JhengHei" panose="020B0604030504040204" charset="-120"/>
                <a:cs typeface="Microsoft JhengHei" panose="020B0604030504040204" charset="-120"/>
              </a:rPr>
              <a:t>交</a:t>
            </a:r>
            <a:r>
              <a:rPr sz="1050" b="1" spc="-30" dirty="0">
                <a:latin typeface="Microsoft JhengHei" panose="020B0604030504040204" charset="-120"/>
                <a:cs typeface="Microsoft JhengHei" panose="020B0604030504040204" charset="-120"/>
              </a:rPr>
              <a:t>办、移送案件的单位或举报人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810759" y="4185156"/>
            <a:ext cx="104076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20" dirty="0">
                <a:latin typeface="Microsoft JhengHei" panose="020B0604030504040204" charset="-120"/>
                <a:cs typeface="Microsoft JhengHei" panose="020B0604030504040204" charset="-120"/>
              </a:rPr>
              <a:t>审查</a:t>
            </a:r>
            <a:r>
              <a:rPr sz="1600" b="1" spc="-25" dirty="0">
                <a:latin typeface="Microsoft JhengHei" panose="020B0604030504040204" charset="-120"/>
                <a:cs typeface="Microsoft JhengHei" panose="020B0604030504040204" charset="-120"/>
              </a:rPr>
              <a:t>、</a:t>
            </a:r>
            <a:r>
              <a:rPr sz="1600" b="1" spc="-25" dirty="0">
                <a:latin typeface="Microsoft JhengHei" panose="020B0604030504040204" charset="-120"/>
                <a:cs typeface="Microsoft JhengHei" panose="020B0604030504040204" charset="-120"/>
              </a:rPr>
              <a:t>立</a:t>
            </a:r>
            <a:r>
              <a:rPr sz="1600" b="1" spc="-50" dirty="0">
                <a:latin typeface="Microsoft JhengHei" panose="020B0604030504040204" charset="-120"/>
                <a:cs typeface="Microsoft JhengHei" panose="020B0604030504040204" charset="-120"/>
              </a:rPr>
              <a:t>案</a:t>
            </a:r>
            <a:endParaRPr sz="160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330700" y="6807706"/>
            <a:ext cx="2002155" cy="1390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750" b="1" spc="-40" dirty="0">
                <a:latin typeface="Microsoft JhengHei" panose="020B0604030504040204" charset="-120"/>
                <a:cs typeface="Microsoft JhengHei" panose="020B0604030504040204" charset="-120"/>
              </a:rPr>
              <a:t>询问当事人证人、相关人员，制作调查询问笔录</a:t>
            </a:r>
            <a:endParaRPr sz="7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652264" y="7402067"/>
            <a:ext cx="135763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b="1" spc="-30" dirty="0">
                <a:latin typeface="Microsoft JhengHei" panose="020B0604030504040204" charset="-120"/>
                <a:cs typeface="Microsoft JhengHei" panose="020B0604030504040204" charset="-120"/>
              </a:rPr>
              <a:t>撰写案件调查终结报告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786376" y="7996427"/>
            <a:ext cx="109093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b="1" spc="-30" dirty="0">
                <a:latin typeface="Microsoft JhengHei" panose="020B0604030504040204" charset="-120"/>
                <a:cs typeface="Microsoft JhengHei" panose="020B0604030504040204" charset="-120"/>
              </a:rPr>
              <a:t>法制部门审核意见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330700" y="8554351"/>
            <a:ext cx="200406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4000"/>
              </a:lnSpc>
              <a:spcBef>
                <a:spcPts val="100"/>
              </a:spcBef>
            </a:pPr>
            <a:r>
              <a:rPr sz="900" b="1" spc="-5" dirty="0">
                <a:latin typeface="Microsoft JhengHei" panose="020B0604030504040204" charset="-120"/>
                <a:cs typeface="Microsoft JhengHei" panose="020B0604030504040204" charset="-120"/>
              </a:rPr>
              <a:t>违法事实清楚，证据确凿的，制作处罚</a:t>
            </a:r>
            <a:r>
              <a:rPr sz="900" b="1" spc="-10" dirty="0">
                <a:latin typeface="Microsoft JhengHei" panose="020B0604030504040204" charset="-120"/>
                <a:cs typeface="Microsoft JhengHei" panose="020B0604030504040204" charset="-120"/>
              </a:rPr>
              <a:t>告知或听证告知书</a:t>
            </a:r>
            <a:endParaRPr sz="90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519676" y="9319259"/>
            <a:ext cx="1624330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b="1" spc="-30" dirty="0">
                <a:latin typeface="Microsoft JhengHei" panose="020B0604030504040204" charset="-120"/>
                <a:cs typeface="Microsoft JhengHei" panose="020B0604030504040204" charset="-120"/>
              </a:rPr>
              <a:t>做出行政处罚告知书并送达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680464" y="7891258"/>
            <a:ext cx="1862455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b="1" spc="-55" dirty="0">
                <a:latin typeface="Microsoft JhengHei" panose="020B0604030504040204" charset="-120"/>
                <a:cs typeface="Microsoft JhengHei" panose="020B0604030504040204" charset="-120"/>
              </a:rPr>
              <a:t>复杂、重大处罚的进行集体讨论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4841240" y="10041635"/>
            <a:ext cx="958215" cy="184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b="1" spc="-30" dirty="0">
                <a:latin typeface="Microsoft JhengHei" panose="020B0604030504040204" charset="-120"/>
                <a:cs typeface="Microsoft JhengHei" panose="020B0604030504040204" charset="-120"/>
              </a:rPr>
              <a:t>陈述、申辩审核</a:t>
            </a:r>
            <a:endParaRPr sz="1050">
              <a:latin typeface="Microsoft JhengHei" panose="020B0604030504040204" charset="-120"/>
              <a:cs typeface="Microsoft JhengHei" panose="020B060403050404020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423</Words>
  <Application>WPS 演示</Application>
  <PresentationFormat>On-screen Show (4:3)</PresentationFormat>
  <Paragraphs>65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Times New Roman</vt:lpstr>
      <vt:lpstr>Microsoft JhengHei</vt:lpstr>
      <vt:lpstr>黑体</vt:lpstr>
      <vt:lpstr>微软雅黑</vt:lpstr>
      <vt:lpstr>Arial Unicode MS</vt:lpstr>
      <vt:lpstr>Calibri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常辉</cp:lastModifiedBy>
  <cp:revision>1</cp:revision>
  <dcterms:created xsi:type="dcterms:W3CDTF">2021-11-25T01:38:08Z</dcterms:created>
  <dcterms:modified xsi:type="dcterms:W3CDTF">2021-11-25T01:38:09Z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2021-11-25T08:00:00Z</vt:filetime>
  </property>
  <property fmtid="{D5CDD505-2E9C-101B-9397-08002B2CF9AE}" pid="3" name="Creator">
    <vt:lpwstr>Aspose Ltd.</vt:lpwstr>
  </property>
  <property fmtid="{D5CDD505-2E9C-101B-9397-08002B2CF9AE}" pid="4" name="LastSaved">
    <vt:filetime>2021-11-25T08:00:00Z</vt:filetime>
  </property>
  <property fmtid="{D5CDD505-2E9C-101B-9397-08002B2CF9AE}" pid="5" name="ICV">
    <vt:lpwstr>0664A2178C99435B83122CD50F3A04C5</vt:lpwstr>
  </property>
  <property fmtid="{D5CDD505-2E9C-101B-9397-08002B2CF9AE}" pid="6" name="KSOProductBuildVer">
    <vt:lpwstr>2052-11.1.0.11115</vt:lpwstr>
  </property>
</Properties>
</file>