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6B2A-40FD-4C68-98C8-7FFA1F032F26}" type="datetimeFigureOut">
              <a:rPr lang="zh-CN" altLang="en-US" smtClean="0"/>
              <a:t>2023/12/12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0748-4EBB-42C5-BBAD-893050CB84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7338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6B2A-40FD-4C68-98C8-7FFA1F032F26}" type="datetimeFigureOut">
              <a:rPr lang="zh-CN" altLang="en-US" smtClean="0"/>
              <a:t>2023/12/12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0748-4EBB-42C5-BBAD-893050CB84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58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6B2A-40FD-4C68-98C8-7FFA1F032F26}" type="datetimeFigureOut">
              <a:rPr lang="zh-CN" altLang="en-US" smtClean="0"/>
              <a:t>2023/12/12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0748-4EBB-42C5-BBAD-893050CB84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318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6B2A-40FD-4C68-98C8-7FFA1F032F26}" type="datetimeFigureOut">
              <a:rPr lang="zh-CN" altLang="en-US" smtClean="0"/>
              <a:t>2023/12/12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0748-4EBB-42C5-BBAD-893050CB84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78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6B2A-40FD-4C68-98C8-7FFA1F032F26}" type="datetimeFigureOut">
              <a:rPr lang="zh-CN" altLang="en-US" smtClean="0"/>
              <a:t>2023/12/12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0748-4EBB-42C5-BBAD-893050CB84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47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6B2A-40FD-4C68-98C8-7FFA1F032F26}" type="datetimeFigureOut">
              <a:rPr lang="zh-CN" altLang="en-US" smtClean="0"/>
              <a:t>2023/12/12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0748-4EBB-42C5-BBAD-893050CB84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0204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6B2A-40FD-4C68-98C8-7FFA1F032F26}" type="datetimeFigureOut">
              <a:rPr lang="zh-CN" altLang="en-US" smtClean="0"/>
              <a:t>2023/12/12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0748-4EBB-42C5-BBAD-893050CB84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28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6B2A-40FD-4C68-98C8-7FFA1F032F26}" type="datetimeFigureOut">
              <a:rPr lang="zh-CN" altLang="en-US" smtClean="0"/>
              <a:t>2023/12/12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0748-4EBB-42C5-BBAD-893050CB84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679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6B2A-40FD-4C68-98C8-7FFA1F032F26}" type="datetimeFigureOut">
              <a:rPr lang="zh-CN" altLang="en-US" smtClean="0"/>
              <a:t>2023/12/12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0748-4EBB-42C5-BBAD-893050CB84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298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6B2A-40FD-4C68-98C8-7FFA1F032F26}" type="datetimeFigureOut">
              <a:rPr lang="zh-CN" altLang="en-US" smtClean="0"/>
              <a:t>2023/12/12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0748-4EBB-42C5-BBAD-893050CB84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557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6B2A-40FD-4C68-98C8-7FFA1F032F26}" type="datetimeFigureOut">
              <a:rPr lang="zh-CN" altLang="en-US" smtClean="0"/>
              <a:t>2023/12/12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0748-4EBB-42C5-BBAD-893050CB84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565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76B2A-40FD-4C68-98C8-7FFA1F032F26}" type="datetimeFigureOut">
              <a:rPr lang="zh-CN" altLang="en-US" smtClean="0"/>
              <a:t>2023/12/12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00748-4EBB-42C5-BBAD-893050CB84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392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灯片编号占位符 4"/>
          <p:cNvSpPr/>
          <p:nvPr/>
        </p:nvSpPr>
        <p:spPr>
          <a:xfrm>
            <a:off x="11343218" y="6466418"/>
            <a:ext cx="783167" cy="27093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r" eaLnBrk="0" hangingPunct="0"/>
            <a:endParaRPr lang="en-US" altLang="zh-CN" sz="2400">
              <a:solidFill>
                <a:srgbClr val="111111"/>
              </a:solidFill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697" name="圆角矩形 7"/>
          <p:cNvSpPr/>
          <p:nvPr/>
        </p:nvSpPr>
        <p:spPr>
          <a:xfrm>
            <a:off x="1054100" y="1595967"/>
            <a:ext cx="1280584" cy="592667"/>
          </a:xfrm>
          <a:prstGeom prst="roundRect">
            <a:avLst>
              <a:gd name="adj" fmla="val 16667"/>
            </a:avLst>
          </a:prstGeom>
          <a:solidFill>
            <a:srgbClr val="2B7B8E"/>
          </a:solidFill>
          <a:ln w="9525">
            <a:noFill/>
          </a:ln>
        </p:spPr>
        <p:txBody>
          <a:bodyPr anchor="ctr" anchorCtr="0"/>
          <a:lstStyle/>
          <a:p>
            <a:pPr algn="ctr" eaLnBrk="0" hangingPunct="0"/>
            <a:r>
              <a:rPr lang="zh-CN" altLang="en-US" sz="1467">
                <a:solidFill>
                  <a:srgbClr val="FFFFFF"/>
                </a:solidFill>
                <a:latin typeface="Arial" panose="02080604020202020204" pitchFamily="34" charset="0"/>
                <a:ea typeface="宋体" pitchFamily="2" charset="-122"/>
              </a:rPr>
              <a:t>经办人录入支付申请</a:t>
            </a:r>
            <a:endParaRPr lang="zh-CN" altLang="en-US" sz="240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698" name="圆角矩形 8"/>
          <p:cNvSpPr/>
          <p:nvPr/>
        </p:nvSpPr>
        <p:spPr>
          <a:xfrm>
            <a:off x="1073151" y="2421467"/>
            <a:ext cx="1280583" cy="590551"/>
          </a:xfrm>
          <a:prstGeom prst="roundRect">
            <a:avLst>
              <a:gd name="adj" fmla="val 16667"/>
            </a:avLst>
          </a:prstGeom>
          <a:solidFill>
            <a:srgbClr val="2B7B8E"/>
          </a:solidFill>
          <a:ln w="9525">
            <a:noFill/>
          </a:ln>
        </p:spPr>
        <p:txBody>
          <a:bodyPr anchor="ctr" anchorCtr="0"/>
          <a:lstStyle/>
          <a:p>
            <a:pPr algn="ctr" eaLnBrk="0" hangingPunct="0"/>
            <a:r>
              <a:rPr lang="zh-CN" altLang="en-US" sz="1467">
                <a:solidFill>
                  <a:srgbClr val="FFFFFF"/>
                </a:solidFill>
                <a:latin typeface="Arial" panose="02080604020202020204" pitchFamily="34" charset="0"/>
                <a:ea typeface="宋体" pitchFamily="2" charset="-122"/>
              </a:rPr>
              <a:t>审核人审核</a:t>
            </a:r>
            <a:endParaRPr lang="zh-CN" altLang="en-US" sz="2400">
              <a:solidFill>
                <a:srgbClr val="111111"/>
              </a:solidFill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699" name="圆角矩形 9"/>
          <p:cNvSpPr/>
          <p:nvPr/>
        </p:nvSpPr>
        <p:spPr>
          <a:xfrm>
            <a:off x="2861734" y="1568451"/>
            <a:ext cx="1413933" cy="45931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</a:ln>
        </p:spPr>
        <p:txBody>
          <a:bodyPr anchor="ctr" anchorCtr="0"/>
          <a:lstStyle/>
          <a:p>
            <a:pPr algn="ctr" eaLnBrk="0" hangingPunct="0"/>
            <a:r>
              <a:rPr lang="zh-CN" altLang="en-US" sz="1333" dirty="0">
                <a:solidFill>
                  <a:srgbClr val="FFFFFF"/>
                </a:solidFill>
                <a:latin typeface="Arial" panose="02080604020202020204" pitchFamily="34" charset="0"/>
                <a:ea typeface="宋体" pitchFamily="2" charset="-122"/>
              </a:rPr>
              <a:t>支付申请初审</a:t>
            </a:r>
            <a:endParaRPr lang="zh-CN" altLang="en-US" sz="2400" dirty="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700" name="圆角矩形 10"/>
          <p:cNvSpPr/>
          <p:nvPr/>
        </p:nvSpPr>
        <p:spPr>
          <a:xfrm>
            <a:off x="8401051" y="2857500"/>
            <a:ext cx="1221316" cy="474133"/>
          </a:xfrm>
          <a:prstGeom prst="roundRect">
            <a:avLst>
              <a:gd name="adj" fmla="val 16667"/>
            </a:avLst>
          </a:prstGeom>
          <a:solidFill>
            <a:srgbClr val="0B6E1F"/>
          </a:solidFill>
          <a:ln w="9525">
            <a:noFill/>
          </a:ln>
        </p:spPr>
        <p:txBody>
          <a:bodyPr anchor="ctr" anchorCtr="0"/>
          <a:lstStyle/>
          <a:p>
            <a:pPr algn="ctr" eaLnBrk="0" hangingPunct="0">
              <a:buFont typeface="Arial" panose="02080604020202020204" pitchFamily="34" charset="0"/>
            </a:pPr>
            <a:r>
              <a:rPr lang="zh-CN" altLang="en-US" sz="1333" dirty="0">
                <a:solidFill>
                  <a:srgbClr val="FFFFFF"/>
                </a:solidFill>
                <a:latin typeface="微软雅黑" panose="020B0503020204020204" charset="-122"/>
                <a:ea typeface="宋体" pitchFamily="2" charset="-122"/>
                <a:sym typeface="微软雅黑" panose="020B0503020204020204" charset="-122"/>
              </a:rPr>
              <a:t>支付凭证确认</a:t>
            </a:r>
            <a:endParaRPr lang="en-US" altLang="zh-CN" sz="1333" dirty="0">
              <a:solidFill>
                <a:srgbClr val="FFFFFF"/>
              </a:solidFill>
              <a:latin typeface="微软雅黑" panose="020B0503020204020204" charset="-122"/>
              <a:ea typeface="宋体" pitchFamily="2" charset="-122"/>
              <a:sym typeface="微软雅黑" panose="020B0503020204020204" charset="-122"/>
            </a:endParaRPr>
          </a:p>
        </p:txBody>
      </p:sp>
      <p:sp>
        <p:nvSpPr>
          <p:cNvPr id="1048701" name="圆角矩形 11"/>
          <p:cNvSpPr/>
          <p:nvPr/>
        </p:nvSpPr>
        <p:spPr>
          <a:xfrm>
            <a:off x="2895600" y="2228851"/>
            <a:ext cx="1363133" cy="45508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</a:ln>
        </p:spPr>
        <p:txBody>
          <a:bodyPr anchor="ctr" anchorCtr="0"/>
          <a:lstStyle/>
          <a:p>
            <a:pPr algn="ctr" eaLnBrk="0" hangingPunct="0"/>
            <a:r>
              <a:rPr lang="zh-CN" altLang="en-US" sz="1333" dirty="0">
                <a:solidFill>
                  <a:srgbClr val="FFFFFF"/>
                </a:solidFill>
                <a:latin typeface="Arial" panose="02080604020202020204" pitchFamily="34" charset="0"/>
                <a:ea typeface="宋体" pitchFamily="2" charset="-122"/>
              </a:rPr>
              <a:t>支付申请复审</a:t>
            </a:r>
            <a:endParaRPr lang="zh-CN" altLang="en-US" sz="2400" dirty="0">
              <a:latin typeface="Arial" panose="02080604020202020204" pitchFamily="34" charset="0"/>
              <a:ea typeface="宋体" pitchFamily="2" charset="-122"/>
            </a:endParaRPr>
          </a:p>
        </p:txBody>
      </p:sp>
      <p:cxnSp>
        <p:nvCxnSpPr>
          <p:cNvPr id="3145728" name="直接箭头连接符 12"/>
          <p:cNvCxnSpPr>
            <a:cxnSpLocks/>
            <a:stCxn id="1048697" idx="2"/>
            <a:endCxn id="1048698" idx="0"/>
          </p:cNvCxnSpPr>
          <p:nvPr/>
        </p:nvCxnSpPr>
        <p:spPr>
          <a:xfrm>
            <a:off x="1693333" y="2188634"/>
            <a:ext cx="19051" cy="232833"/>
          </a:xfrm>
          <a:prstGeom prst="straightConnector1">
            <a:avLst/>
          </a:prstGeom>
          <a:ln w="15875" cap="flat" cmpd="sng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145729" name="直接箭头连接符 13"/>
          <p:cNvCxnSpPr>
            <a:cxnSpLocks/>
            <a:stCxn id="1048700" idx="2"/>
            <a:endCxn id="1048713" idx="0"/>
          </p:cNvCxnSpPr>
          <p:nvPr/>
        </p:nvCxnSpPr>
        <p:spPr>
          <a:xfrm flipH="1">
            <a:off x="9010651" y="3331634"/>
            <a:ext cx="2116" cy="410633"/>
          </a:xfrm>
          <a:prstGeom prst="straightConnector1">
            <a:avLst/>
          </a:prstGeom>
          <a:ln w="15875" cap="flat" cmpd="sng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145730" name="直接箭头连接符 14"/>
          <p:cNvCxnSpPr>
            <a:cxnSpLocks/>
            <a:stCxn id="1048699" idx="2"/>
            <a:endCxn id="1048701" idx="0"/>
          </p:cNvCxnSpPr>
          <p:nvPr/>
        </p:nvCxnSpPr>
        <p:spPr>
          <a:xfrm>
            <a:off x="3568700" y="2027767"/>
            <a:ext cx="8467" cy="201084"/>
          </a:xfrm>
          <a:prstGeom prst="straightConnector1">
            <a:avLst/>
          </a:prstGeom>
          <a:ln w="15875" cap="flat" cmpd="sng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1048702" name="直接连接符 15"/>
          <p:cNvSpPr/>
          <p:nvPr/>
        </p:nvSpPr>
        <p:spPr>
          <a:xfrm>
            <a:off x="2620434" y="1352551"/>
            <a:ext cx="2117" cy="5323416"/>
          </a:xfrm>
          <a:prstGeom prst="line">
            <a:avLst/>
          </a:prstGeom>
          <a:ln w="12700" cap="flat" cmpd="sng">
            <a:solidFill>
              <a:srgbClr val="9900CC"/>
            </a:solidFill>
            <a:prstDash val="sysDot"/>
            <a:round/>
            <a:headEnd type="none" w="med" len="med"/>
            <a:tailEnd type="none" w="med" len="med"/>
          </a:ln>
        </p:spPr>
        <p:txBody>
          <a:bodyPr anchor="t" anchorCtr="0"/>
          <a:lstStyle/>
          <a:p>
            <a:pPr eaLnBrk="0" hangingPunct="0"/>
            <a:endParaRPr lang="zh-CN" altLang="en-US" sz="240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703" name="TextBox 167"/>
          <p:cNvSpPr/>
          <p:nvPr/>
        </p:nvSpPr>
        <p:spPr>
          <a:xfrm>
            <a:off x="671994" y="5907617"/>
            <a:ext cx="2097193" cy="420564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 eaLnBrk="0" hangingPunct="0">
              <a:buFont typeface="Arial" panose="02080604020202020204" pitchFamily="34" charset="0"/>
            </a:pPr>
            <a:r>
              <a:rPr lang="zh-CN" altLang="en-US" sz="2133" dirty="0">
                <a:solidFill>
                  <a:srgbClr val="9900CC"/>
                </a:solidFill>
                <a:latin typeface="微软雅黑" panose="020B0503020204020204" charset="-122"/>
                <a:ea typeface="宋体" pitchFamily="2" charset="-122"/>
                <a:sym typeface="微软雅黑" panose="020B0503020204020204" charset="-122"/>
              </a:rPr>
              <a:t>预算单</a:t>
            </a:r>
            <a:r>
              <a:rPr lang="zh-CN" altLang="en-US" sz="2133" dirty="0">
                <a:solidFill>
                  <a:srgbClr val="9900CC"/>
                </a:solidFill>
                <a:latin typeface="微软雅黑" panose="020B0503020204020204" charset="-122"/>
                <a:ea typeface="宋体" pitchFamily="2" charset="-122"/>
                <a:sym typeface="微软雅黑" panose="020B0503020204020204" charset="-122"/>
              </a:rPr>
              <a:t>位</a:t>
            </a:r>
            <a:endParaRPr lang="zh-CN" altLang="en-US" sz="2400" dirty="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704" name="TextBox 167"/>
          <p:cNvSpPr/>
          <p:nvPr/>
        </p:nvSpPr>
        <p:spPr>
          <a:xfrm>
            <a:off x="3201703" y="5907617"/>
            <a:ext cx="3199914" cy="420564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algn="ctr" eaLnBrk="0" hangingPunct="0">
              <a:buFont typeface="Arial" panose="02080604020202020204" pitchFamily="34" charset="0"/>
            </a:pPr>
            <a:r>
              <a:rPr lang="zh-CN" altLang="en-US" sz="2133" dirty="0">
                <a:solidFill>
                  <a:srgbClr val="9900CC"/>
                </a:solidFill>
                <a:latin typeface="微软雅黑" panose="020B0503020204020204" charset="-122"/>
                <a:ea typeface="宋体" pitchFamily="2" charset="-122"/>
                <a:sym typeface="微软雅黑" panose="020B0503020204020204" charset="-122"/>
              </a:rPr>
              <a:t>财</a:t>
            </a:r>
            <a:r>
              <a:rPr lang="zh-CN" altLang="en-US" sz="2133" dirty="0">
                <a:solidFill>
                  <a:srgbClr val="9900CC"/>
                </a:solidFill>
                <a:latin typeface="微软雅黑" panose="020B0503020204020204" charset="-122"/>
                <a:ea typeface="宋体" pitchFamily="2" charset="-122"/>
                <a:sym typeface="微软雅黑" panose="020B0503020204020204" charset="-122"/>
              </a:rPr>
              <a:t>政局（</a:t>
            </a:r>
            <a:r>
              <a:rPr lang="zh-CN" altLang="en-US" sz="2133" dirty="0">
                <a:solidFill>
                  <a:srgbClr val="9900CC"/>
                </a:solidFill>
                <a:latin typeface="微软雅黑" panose="020B0503020204020204" charset="-122"/>
                <a:ea typeface="宋体" pitchFamily="2" charset="-122"/>
                <a:sym typeface="微软雅黑" panose="020B0503020204020204" charset="-122"/>
              </a:rPr>
              <a:t>国库支</a:t>
            </a:r>
            <a:r>
              <a:rPr lang="zh-CN" altLang="en-US" sz="2133" dirty="0">
                <a:solidFill>
                  <a:srgbClr val="9900CC"/>
                </a:solidFill>
                <a:latin typeface="微软雅黑" panose="020B0503020204020204" charset="-122"/>
                <a:ea typeface="宋体" pitchFamily="2" charset="-122"/>
                <a:sym typeface="微软雅黑" panose="020B0503020204020204" charset="-122"/>
              </a:rPr>
              <a:t>付中心）</a:t>
            </a:r>
            <a:endParaRPr lang="zh-CN" altLang="en-US" sz="2400" dirty="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705" name="直接连接符 18"/>
          <p:cNvSpPr/>
          <p:nvPr/>
        </p:nvSpPr>
        <p:spPr>
          <a:xfrm>
            <a:off x="9859434" y="1435101"/>
            <a:ext cx="2117" cy="5018617"/>
          </a:xfrm>
          <a:prstGeom prst="line">
            <a:avLst/>
          </a:prstGeom>
          <a:ln w="12700" cap="flat" cmpd="sng">
            <a:solidFill>
              <a:srgbClr val="9900CC"/>
            </a:solidFill>
            <a:prstDash val="sysDot"/>
            <a:round/>
            <a:headEnd type="none" w="med" len="med"/>
            <a:tailEnd type="none" w="med" len="med"/>
          </a:ln>
        </p:spPr>
        <p:txBody>
          <a:bodyPr anchor="t" anchorCtr="0"/>
          <a:lstStyle/>
          <a:p>
            <a:pPr eaLnBrk="0" hangingPunct="0"/>
            <a:endParaRPr lang="zh-CN" altLang="en-US" sz="240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706" name="TextBox 167"/>
          <p:cNvSpPr/>
          <p:nvPr/>
        </p:nvSpPr>
        <p:spPr>
          <a:xfrm>
            <a:off x="8106833" y="5907617"/>
            <a:ext cx="1752600" cy="420564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 eaLnBrk="0" hangingPunct="0">
              <a:buFont typeface="Arial" panose="02080604020202020204" pitchFamily="34" charset="0"/>
            </a:pPr>
            <a:r>
              <a:rPr lang="zh-CN" altLang="en-US" sz="2133">
                <a:solidFill>
                  <a:srgbClr val="9900CC"/>
                </a:solidFill>
                <a:latin typeface="微软雅黑" panose="020B0503020204020204" charset="-122"/>
                <a:ea typeface="宋体" pitchFamily="2" charset="-122"/>
                <a:sym typeface="微软雅黑" panose="020B0503020204020204" charset="-122"/>
              </a:rPr>
              <a:t>代理银行</a:t>
            </a:r>
            <a:endParaRPr lang="zh-CN" altLang="en-US" sz="240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707" name="直接连接符 20"/>
          <p:cNvSpPr/>
          <p:nvPr/>
        </p:nvSpPr>
        <p:spPr>
          <a:xfrm>
            <a:off x="8034867" y="1445685"/>
            <a:ext cx="2117" cy="5024967"/>
          </a:xfrm>
          <a:prstGeom prst="line">
            <a:avLst/>
          </a:prstGeom>
          <a:ln w="12700" cap="flat" cmpd="sng">
            <a:solidFill>
              <a:srgbClr val="9900CC"/>
            </a:solidFill>
            <a:prstDash val="sysDot"/>
            <a:round/>
            <a:headEnd type="none" w="med" len="med"/>
            <a:tailEnd type="none" w="med" len="med"/>
          </a:ln>
        </p:spPr>
        <p:txBody>
          <a:bodyPr anchor="t" anchorCtr="0"/>
          <a:lstStyle/>
          <a:p>
            <a:pPr eaLnBrk="0" hangingPunct="0"/>
            <a:endParaRPr lang="zh-CN" altLang="en-US" sz="240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708" name="圆角矩形 21"/>
          <p:cNvSpPr/>
          <p:nvPr/>
        </p:nvSpPr>
        <p:spPr>
          <a:xfrm>
            <a:off x="1009651" y="4546600"/>
            <a:ext cx="1407583" cy="594784"/>
          </a:xfrm>
          <a:prstGeom prst="roundRect">
            <a:avLst>
              <a:gd name="adj" fmla="val 16667"/>
            </a:avLst>
          </a:prstGeom>
          <a:solidFill>
            <a:srgbClr val="2B7B8E"/>
          </a:solidFill>
          <a:ln w="9525">
            <a:noFill/>
          </a:ln>
        </p:spPr>
        <p:txBody>
          <a:bodyPr anchor="ctr" anchorCtr="0"/>
          <a:lstStyle/>
          <a:p>
            <a:pPr algn="ctr" eaLnBrk="0" hangingPunct="0"/>
            <a:r>
              <a:rPr lang="zh-CN" altLang="en-US" sz="1333">
                <a:solidFill>
                  <a:srgbClr val="FFFFFF"/>
                </a:solidFill>
                <a:latin typeface="Arial" panose="02080604020202020204" pitchFamily="34" charset="0"/>
                <a:ea typeface="宋体" pitchFamily="2" charset="-122"/>
              </a:rPr>
              <a:t>经办人生成打印入账通知书</a:t>
            </a:r>
            <a:endParaRPr lang="zh-CN" altLang="en-US" sz="240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709" name="圆角矩形 22"/>
          <p:cNvSpPr/>
          <p:nvPr/>
        </p:nvSpPr>
        <p:spPr>
          <a:xfrm>
            <a:off x="4978400" y="2203451"/>
            <a:ext cx="1363133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</a:ln>
        </p:spPr>
        <p:txBody>
          <a:bodyPr anchor="ctr" anchorCtr="0"/>
          <a:lstStyle/>
          <a:p>
            <a:pPr algn="ctr" eaLnBrk="0" hangingPunct="0"/>
            <a:r>
              <a:rPr lang="zh-CN" altLang="en-US" sz="1333" dirty="0">
                <a:solidFill>
                  <a:srgbClr val="FFFFFF"/>
                </a:solidFill>
                <a:latin typeface="Arial" panose="02080604020202020204" pitchFamily="34" charset="0"/>
                <a:ea typeface="宋体" pitchFamily="2" charset="-122"/>
              </a:rPr>
              <a:t>生成支付凭证</a:t>
            </a:r>
            <a:endParaRPr lang="zh-CN" altLang="en-US" sz="2400" dirty="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710" name="圆角矩形 23"/>
          <p:cNvSpPr/>
          <p:nvPr/>
        </p:nvSpPr>
        <p:spPr>
          <a:xfrm>
            <a:off x="4770967" y="2857500"/>
            <a:ext cx="1413933" cy="45931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</a:ln>
        </p:spPr>
        <p:txBody>
          <a:bodyPr anchor="ctr" anchorCtr="0"/>
          <a:lstStyle/>
          <a:p>
            <a:pPr algn="ctr" eaLnBrk="0" hangingPunct="0"/>
            <a:r>
              <a:rPr lang="zh-CN" altLang="en-US" sz="1333">
                <a:solidFill>
                  <a:srgbClr val="FFFFFF"/>
                </a:solidFill>
                <a:latin typeface="Arial" panose="02080604020202020204" pitchFamily="34" charset="0"/>
                <a:ea typeface="宋体" pitchFamily="2" charset="-122"/>
              </a:rPr>
              <a:t>支付凭证初审签章</a:t>
            </a:r>
            <a:endParaRPr lang="zh-CN" altLang="en-US" sz="240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711" name="圆角矩形 24"/>
          <p:cNvSpPr/>
          <p:nvPr/>
        </p:nvSpPr>
        <p:spPr>
          <a:xfrm>
            <a:off x="4675718" y="3623734"/>
            <a:ext cx="1363133" cy="45296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</a:ln>
        </p:spPr>
        <p:txBody>
          <a:bodyPr anchor="ctr" anchorCtr="0"/>
          <a:lstStyle/>
          <a:p>
            <a:pPr algn="ctr" eaLnBrk="0" hangingPunct="0"/>
            <a:r>
              <a:rPr lang="zh-CN" altLang="en-US" sz="1333">
                <a:solidFill>
                  <a:srgbClr val="FFFFFF"/>
                </a:solidFill>
                <a:latin typeface="Arial" panose="02080604020202020204" pitchFamily="34" charset="0"/>
                <a:ea typeface="宋体" pitchFamily="2" charset="-122"/>
              </a:rPr>
              <a:t>支付凭证复审签章</a:t>
            </a:r>
            <a:endParaRPr lang="zh-CN" altLang="en-US" sz="2400">
              <a:latin typeface="Arial" panose="02080604020202020204" pitchFamily="34" charset="0"/>
              <a:ea typeface="宋体" pitchFamily="2" charset="-122"/>
            </a:endParaRPr>
          </a:p>
        </p:txBody>
      </p:sp>
      <p:cxnSp>
        <p:nvCxnSpPr>
          <p:cNvPr id="3145731" name="直接箭头连接符 25"/>
          <p:cNvCxnSpPr>
            <a:cxnSpLocks/>
            <a:stCxn id="1048699" idx="2"/>
            <a:endCxn id="1048701" idx="0"/>
          </p:cNvCxnSpPr>
          <p:nvPr/>
        </p:nvCxnSpPr>
        <p:spPr>
          <a:xfrm>
            <a:off x="5357284" y="3316818"/>
            <a:ext cx="0" cy="306916"/>
          </a:xfrm>
          <a:prstGeom prst="straightConnector1">
            <a:avLst/>
          </a:prstGeom>
          <a:ln w="15875" cap="flat" cmpd="sng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1048712" name="圆角矩形 26"/>
          <p:cNvSpPr/>
          <p:nvPr/>
        </p:nvSpPr>
        <p:spPr>
          <a:xfrm>
            <a:off x="6788151" y="2863851"/>
            <a:ext cx="1132416" cy="45296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</a:ln>
        </p:spPr>
        <p:txBody>
          <a:bodyPr anchor="ctr" anchorCtr="0"/>
          <a:lstStyle/>
          <a:p>
            <a:pPr algn="ctr" eaLnBrk="0" hangingPunct="0"/>
            <a:r>
              <a:rPr lang="zh-CN" altLang="en-US" sz="1333">
                <a:solidFill>
                  <a:srgbClr val="FFFFFF"/>
                </a:solidFill>
                <a:latin typeface="Arial" panose="02080604020202020204" pitchFamily="34" charset="0"/>
                <a:ea typeface="宋体" pitchFamily="2" charset="-122"/>
              </a:rPr>
              <a:t>支付凭证发送银行</a:t>
            </a:r>
            <a:endParaRPr lang="zh-CN" altLang="en-US" sz="2400">
              <a:latin typeface="Arial" panose="02080604020202020204" pitchFamily="34" charset="0"/>
              <a:ea typeface="宋体" pitchFamily="2" charset="-122"/>
            </a:endParaRPr>
          </a:p>
        </p:txBody>
      </p:sp>
      <p:cxnSp>
        <p:nvCxnSpPr>
          <p:cNvPr id="3145732" name="直接箭头连接符 27"/>
          <p:cNvCxnSpPr>
            <a:cxnSpLocks/>
            <a:stCxn id="1048699" idx="2"/>
            <a:endCxn id="1048701" idx="0"/>
          </p:cNvCxnSpPr>
          <p:nvPr/>
        </p:nvCxnSpPr>
        <p:spPr>
          <a:xfrm>
            <a:off x="5649384" y="2569633"/>
            <a:ext cx="0" cy="287867"/>
          </a:xfrm>
          <a:prstGeom prst="straightConnector1">
            <a:avLst/>
          </a:prstGeom>
          <a:ln w="15875" cap="flat" cmpd="sng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1048713" name="菱形 28"/>
          <p:cNvSpPr/>
          <p:nvPr/>
        </p:nvSpPr>
        <p:spPr>
          <a:xfrm>
            <a:off x="8354484" y="3742267"/>
            <a:ext cx="1312333" cy="696384"/>
          </a:xfrm>
          <a:prstGeom prst="diamond">
            <a:avLst/>
          </a:prstGeom>
          <a:solidFill>
            <a:srgbClr val="0B6E1F"/>
          </a:solidFill>
          <a:ln w="9525">
            <a:noFill/>
          </a:ln>
        </p:spPr>
        <p:txBody>
          <a:bodyPr anchor="ctr" anchorCtr="0"/>
          <a:lstStyle/>
          <a:p>
            <a:pPr algn="ctr" eaLnBrk="0" hangingPunct="0">
              <a:buFont typeface="Arial" panose="02080604020202020204" pitchFamily="34" charset="0"/>
            </a:pPr>
            <a:r>
              <a:rPr lang="zh-CN" altLang="en-US" sz="1333" dirty="0">
                <a:solidFill>
                  <a:srgbClr val="FFFFFF"/>
                </a:solidFill>
                <a:latin typeface="微软雅黑" panose="020B0503020204020204" charset="-122"/>
                <a:ea typeface="宋体" pitchFamily="2" charset="-122"/>
                <a:sym typeface="微软雅黑" panose="020B0503020204020204" charset="-122"/>
              </a:rPr>
              <a:t>是否支付成功</a:t>
            </a:r>
            <a:endParaRPr lang="zh-CN" altLang="en-US" sz="2400" dirty="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714" name="流程图: 预定义过程 29"/>
          <p:cNvSpPr/>
          <p:nvPr/>
        </p:nvSpPr>
        <p:spPr>
          <a:xfrm>
            <a:off x="8401051" y="5001685"/>
            <a:ext cx="1219200" cy="603249"/>
          </a:xfrm>
          <a:prstGeom prst="flowChartPredefinedProcess">
            <a:avLst/>
          </a:prstGeom>
          <a:solidFill>
            <a:srgbClr val="B3C507"/>
          </a:solidFill>
          <a:ln w="28575" cap="flat" cmpd="sng">
            <a:solidFill>
              <a:srgbClr val="0070C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lstStyle/>
          <a:p>
            <a:pPr algn="ctr" eaLnBrk="0" hangingPunct="0"/>
            <a:r>
              <a:rPr lang="zh-CN" altLang="en-US" sz="1467">
                <a:solidFill>
                  <a:srgbClr val="0070C0"/>
                </a:solidFill>
                <a:latin typeface="Arial" panose="02080604020202020204" pitchFamily="34" charset="0"/>
                <a:ea typeface="宋体" pitchFamily="2" charset="-122"/>
              </a:rPr>
              <a:t>清算流程</a:t>
            </a:r>
            <a:endParaRPr lang="zh-CN" altLang="en-US" sz="240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715" name="圆角矩形 30"/>
          <p:cNvSpPr/>
          <p:nvPr/>
        </p:nvSpPr>
        <p:spPr>
          <a:xfrm>
            <a:off x="6413501" y="4258734"/>
            <a:ext cx="1333500" cy="455084"/>
          </a:xfrm>
          <a:prstGeom prst="roundRect">
            <a:avLst>
              <a:gd name="adj" fmla="val 16667"/>
            </a:avLst>
          </a:prstGeom>
          <a:solidFill>
            <a:srgbClr val="906360"/>
          </a:solidFill>
          <a:ln w="9525">
            <a:noFill/>
          </a:ln>
        </p:spPr>
        <p:txBody>
          <a:bodyPr anchor="ctr" anchorCtr="0"/>
          <a:lstStyle/>
          <a:p>
            <a:pPr algn="ctr" eaLnBrk="0" hangingPunct="0"/>
            <a:r>
              <a:rPr lang="zh-CN" altLang="en-US" sz="1333">
                <a:solidFill>
                  <a:srgbClr val="FFFFFF"/>
                </a:solidFill>
                <a:latin typeface="Arial" panose="02080604020202020204" pitchFamily="34" charset="0"/>
                <a:ea typeface="宋体" pitchFamily="2" charset="-122"/>
              </a:rPr>
              <a:t>支付凭证回单自动登记</a:t>
            </a:r>
            <a:endParaRPr lang="zh-CN" altLang="en-US" sz="2400">
              <a:latin typeface="Arial" panose="02080604020202020204" pitchFamily="34" charset="0"/>
              <a:ea typeface="宋体" pitchFamily="2" charset="-122"/>
            </a:endParaRPr>
          </a:p>
        </p:txBody>
      </p:sp>
      <p:cxnSp>
        <p:nvCxnSpPr>
          <p:cNvPr id="3145733" name="直接箭头连接符 31"/>
          <p:cNvCxnSpPr>
            <a:cxnSpLocks/>
            <a:stCxn id="1048713" idx="2"/>
            <a:endCxn id="1048714" idx="0"/>
          </p:cNvCxnSpPr>
          <p:nvPr/>
        </p:nvCxnSpPr>
        <p:spPr>
          <a:xfrm>
            <a:off x="9010651" y="4438651"/>
            <a:ext cx="2116" cy="560916"/>
          </a:xfrm>
          <a:prstGeom prst="straightConnector1">
            <a:avLst/>
          </a:prstGeom>
          <a:ln w="15875" cap="flat" cmpd="sng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145734" name="直接箭头连接符 32"/>
          <p:cNvCxnSpPr>
            <a:cxnSpLocks/>
            <a:stCxn id="1048713" idx="2"/>
            <a:endCxn id="1048714" idx="0"/>
          </p:cNvCxnSpPr>
          <p:nvPr/>
        </p:nvCxnSpPr>
        <p:spPr>
          <a:xfrm flipH="1">
            <a:off x="7708900" y="4525433"/>
            <a:ext cx="1263651" cy="0"/>
          </a:xfrm>
          <a:prstGeom prst="straightConnector1">
            <a:avLst/>
          </a:prstGeom>
          <a:ln w="15875" cap="flat" cmpd="sng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145735" name="肘形连接符 33"/>
          <p:cNvCxnSpPr>
            <a:cxnSpLocks/>
            <a:stCxn id="1048713" idx="2"/>
            <a:endCxn id="1048714" idx="0"/>
          </p:cNvCxnSpPr>
          <p:nvPr/>
        </p:nvCxnSpPr>
        <p:spPr>
          <a:xfrm flipV="1">
            <a:off x="2353733" y="1803401"/>
            <a:ext cx="516467" cy="994833"/>
          </a:xfrm>
          <a:prstGeom prst="bentConnector3">
            <a:avLst>
              <a:gd name="adj1" fmla="val 50000"/>
            </a:avLst>
          </a:prstGeom>
          <a:ln w="15875" cap="flat" cmpd="sng">
            <a:solidFill>
              <a:schemeClr val="accent1"/>
            </a:solidFill>
            <a:prstDash val="solid"/>
            <a:miter/>
            <a:headEnd type="none" w="med" len="med"/>
            <a:tailEnd type="arrow" w="med" len="med"/>
          </a:ln>
        </p:spPr>
      </p:cxnSp>
      <p:sp>
        <p:nvSpPr>
          <p:cNvPr id="1048716" name="流程图: 预定义过程 34"/>
          <p:cNvSpPr/>
          <p:nvPr/>
        </p:nvSpPr>
        <p:spPr>
          <a:xfrm>
            <a:off x="5027084" y="1538818"/>
            <a:ext cx="1219200" cy="444500"/>
          </a:xfrm>
          <a:prstGeom prst="flowChartPredefinedProcess">
            <a:avLst/>
          </a:prstGeom>
          <a:solidFill>
            <a:srgbClr val="B3C507"/>
          </a:solidFill>
          <a:ln w="28575" cap="flat" cmpd="sng">
            <a:solidFill>
              <a:srgbClr val="0070C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lstStyle/>
          <a:p>
            <a:pPr algn="ctr" eaLnBrk="0" hangingPunct="0"/>
            <a:r>
              <a:rPr lang="zh-CN" altLang="en-US" sz="1200" dirty="0">
                <a:solidFill>
                  <a:srgbClr val="0070C0"/>
                </a:solidFill>
                <a:latin typeface="Arial" panose="02080604020202020204" pitchFamily="34" charset="0"/>
                <a:ea typeface="宋体" pitchFamily="2" charset="-122"/>
              </a:rPr>
              <a:t>工资统发</a:t>
            </a:r>
            <a:endParaRPr lang="zh-CN" altLang="en-US" sz="2400" dirty="0">
              <a:latin typeface="Arial" panose="02080604020202020204" pitchFamily="34" charset="0"/>
              <a:ea typeface="宋体" pitchFamily="2" charset="-122"/>
            </a:endParaRPr>
          </a:p>
        </p:txBody>
      </p:sp>
      <p:cxnSp>
        <p:nvCxnSpPr>
          <p:cNvPr id="3145736" name="直接箭头连接符 35"/>
          <p:cNvCxnSpPr>
            <a:cxnSpLocks/>
            <a:stCxn id="1048713" idx="2"/>
            <a:endCxn id="1048714" idx="0"/>
          </p:cNvCxnSpPr>
          <p:nvPr/>
        </p:nvCxnSpPr>
        <p:spPr>
          <a:xfrm flipH="1">
            <a:off x="2417234" y="4834467"/>
            <a:ext cx="6557433" cy="0"/>
          </a:xfrm>
          <a:prstGeom prst="straightConnector1">
            <a:avLst/>
          </a:prstGeom>
          <a:ln w="15875" cap="flat" cmpd="sng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145737" name="肘形连接符 36"/>
          <p:cNvCxnSpPr>
            <a:cxnSpLocks/>
            <a:stCxn id="1048712" idx="3"/>
            <a:endCxn id="1048700" idx="1"/>
          </p:cNvCxnSpPr>
          <p:nvPr/>
        </p:nvCxnSpPr>
        <p:spPr>
          <a:xfrm>
            <a:off x="7920567" y="3090334"/>
            <a:ext cx="478367" cy="4233"/>
          </a:xfrm>
          <a:prstGeom prst="bentConnector3">
            <a:avLst>
              <a:gd name="adj1" fmla="val 50000"/>
            </a:avLst>
          </a:prstGeom>
          <a:ln w="15875" cap="flat" cmpd="sng">
            <a:solidFill>
              <a:schemeClr val="accent1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3145738" name="直接箭头连接符 37"/>
          <p:cNvCxnSpPr>
            <a:cxnSpLocks/>
            <a:stCxn id="1048701" idx="3"/>
            <a:endCxn id="1048709" idx="1"/>
          </p:cNvCxnSpPr>
          <p:nvPr/>
        </p:nvCxnSpPr>
        <p:spPr>
          <a:xfrm flipV="1">
            <a:off x="4258733" y="2432051"/>
            <a:ext cx="719667" cy="25400"/>
          </a:xfrm>
          <a:prstGeom prst="straightConnector1">
            <a:avLst/>
          </a:prstGeom>
          <a:ln w="15875" cap="flat" cmpd="sng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145739" name="肘形连接符 38"/>
          <p:cNvCxnSpPr>
            <a:cxnSpLocks/>
            <a:stCxn id="1048701" idx="3"/>
            <a:endCxn id="1048709" idx="1"/>
          </p:cNvCxnSpPr>
          <p:nvPr/>
        </p:nvCxnSpPr>
        <p:spPr>
          <a:xfrm rot="-5400000" flipV="1">
            <a:off x="5992284" y="2865967"/>
            <a:ext cx="1464733" cy="956733"/>
          </a:xfrm>
          <a:prstGeom prst="bentConnector3">
            <a:avLst>
              <a:gd name="adj1" fmla="val 33528"/>
            </a:avLst>
          </a:prstGeom>
          <a:ln w="9525" cap="flat" cmpd="sng">
            <a:solidFill>
              <a:schemeClr val="accent1"/>
            </a:solidFill>
            <a:prstDash val="sysDash"/>
            <a:miter/>
            <a:headEnd type="none" w="med" len="med"/>
            <a:tailEnd type="arrow" w="med" len="med"/>
          </a:ln>
        </p:spPr>
      </p:cxnSp>
      <p:sp>
        <p:nvSpPr>
          <p:cNvPr id="1048717" name="直接连接符 39"/>
          <p:cNvSpPr/>
          <p:nvPr/>
        </p:nvSpPr>
        <p:spPr>
          <a:xfrm flipH="1" flipV="1">
            <a:off x="7188200" y="4089400"/>
            <a:ext cx="1168400" cy="2117"/>
          </a:xfrm>
          <a:prstGeom prst="line">
            <a:avLst/>
          </a:prstGeom>
          <a:ln w="9525" cap="flat" cmpd="sng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txBody>
          <a:bodyPr anchor="t" anchorCtr="0"/>
          <a:lstStyle/>
          <a:p>
            <a:pPr eaLnBrk="0" hangingPunct="0"/>
            <a:endParaRPr lang="zh-CN" altLang="en-US" sz="240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718" name="TextBox 167"/>
          <p:cNvSpPr/>
          <p:nvPr/>
        </p:nvSpPr>
        <p:spPr>
          <a:xfrm>
            <a:off x="7939618" y="3780367"/>
            <a:ext cx="503767" cy="3181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 eaLnBrk="0" hangingPunct="0">
              <a:buFont typeface="Arial" panose="02080604020202020204" pitchFamily="34" charset="0"/>
            </a:pPr>
            <a:r>
              <a:rPr lang="zh-CN" altLang="en-US" sz="1467">
                <a:solidFill>
                  <a:srgbClr val="9900CC"/>
                </a:solidFill>
                <a:latin typeface="微软雅黑" panose="020B0503020204020204" charset="-122"/>
                <a:ea typeface="宋体" pitchFamily="2" charset="-122"/>
                <a:sym typeface="微软雅黑" panose="020B0503020204020204" charset="-122"/>
              </a:rPr>
              <a:t>否</a:t>
            </a:r>
            <a:endParaRPr lang="zh-CN" altLang="en-US" sz="2400">
              <a:latin typeface="Arial" panose="02080604020202020204" pitchFamily="34" charset="0"/>
              <a:ea typeface="宋体" pitchFamily="2" charset="-122"/>
            </a:endParaRPr>
          </a:p>
        </p:txBody>
      </p:sp>
      <p:cxnSp>
        <p:nvCxnSpPr>
          <p:cNvPr id="3145740" name="直接箭头连接符 41"/>
          <p:cNvCxnSpPr>
            <a:cxnSpLocks/>
            <a:stCxn id="1048716" idx="2"/>
            <a:endCxn id="1048709" idx="0"/>
          </p:cNvCxnSpPr>
          <p:nvPr/>
        </p:nvCxnSpPr>
        <p:spPr>
          <a:xfrm>
            <a:off x="5636684" y="1983318"/>
            <a:ext cx="23283" cy="220133"/>
          </a:xfrm>
          <a:prstGeom prst="straightConnector1">
            <a:avLst/>
          </a:prstGeom>
          <a:ln w="15875" cap="flat" cmpd="sng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1048719" name="圆角矩形 42"/>
          <p:cNvSpPr/>
          <p:nvPr/>
        </p:nvSpPr>
        <p:spPr>
          <a:xfrm>
            <a:off x="361951" y="1411818"/>
            <a:ext cx="404283" cy="1119716"/>
          </a:xfrm>
          <a:prstGeom prst="roundRect">
            <a:avLst>
              <a:gd name="adj" fmla="val 16667"/>
            </a:avLst>
          </a:prstGeom>
          <a:solidFill>
            <a:srgbClr val="C2642A"/>
          </a:solidFill>
          <a:ln w="9525">
            <a:noFill/>
          </a:ln>
        </p:spPr>
        <p:txBody>
          <a:bodyPr anchor="ctr" anchorCtr="0"/>
          <a:lstStyle/>
          <a:p>
            <a:pPr algn="ctr" eaLnBrk="0" hangingPunct="0"/>
            <a:r>
              <a:rPr lang="zh-CN" altLang="en-US" sz="1467" dirty="0">
                <a:solidFill>
                  <a:srgbClr val="FFFFFF"/>
                </a:solidFill>
                <a:latin typeface="Arial" panose="02080604020202020204" pitchFamily="34" charset="0"/>
                <a:ea typeface="宋体" pitchFamily="2" charset="-122"/>
              </a:rPr>
              <a:t>预算指标</a:t>
            </a:r>
            <a:endParaRPr lang="zh-CN" altLang="en-US" sz="2400" dirty="0">
              <a:latin typeface="Arial" panose="02080604020202020204" pitchFamily="34" charset="0"/>
              <a:ea typeface="宋体" pitchFamily="2" charset="-122"/>
            </a:endParaRPr>
          </a:p>
        </p:txBody>
      </p:sp>
      <p:sp>
        <p:nvSpPr>
          <p:cNvPr id="1048720" name="TextBox 167"/>
          <p:cNvSpPr/>
          <p:nvPr/>
        </p:nvSpPr>
        <p:spPr>
          <a:xfrm>
            <a:off x="9859435" y="5907618"/>
            <a:ext cx="2332565" cy="420564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 eaLnBrk="0" hangingPunct="0">
              <a:buFont typeface="Arial" panose="02080604020202020204" pitchFamily="34" charset="0"/>
            </a:pPr>
            <a:r>
              <a:rPr lang="zh-CN" altLang="en-US" sz="2133" dirty="0">
                <a:solidFill>
                  <a:srgbClr val="9900CC"/>
                </a:solidFill>
                <a:latin typeface="微软雅黑" panose="020B0503020204020204" charset="-122"/>
                <a:ea typeface="宋体" pitchFamily="2" charset="-122"/>
                <a:sym typeface="微软雅黑" panose="020B0503020204020204" charset="-122"/>
              </a:rPr>
              <a:t>财</a:t>
            </a:r>
            <a:r>
              <a:rPr lang="zh-CN" altLang="en-US" sz="2133" dirty="0">
                <a:solidFill>
                  <a:srgbClr val="9900CC"/>
                </a:solidFill>
                <a:latin typeface="微软雅黑" panose="020B0503020204020204" charset="-122"/>
                <a:ea typeface="宋体" pitchFamily="2" charset="-122"/>
                <a:sym typeface="微软雅黑" panose="020B0503020204020204" charset="-122"/>
              </a:rPr>
              <a:t>政局（国库） </a:t>
            </a:r>
            <a:endParaRPr lang="zh-CN" altLang="en-US" sz="2133" dirty="0">
              <a:solidFill>
                <a:srgbClr val="9900CC"/>
              </a:solidFill>
              <a:latin typeface="微软雅黑" panose="020B0503020204020204" charset="-122"/>
              <a:ea typeface="宋体" pitchFamily="2" charset="-122"/>
              <a:sym typeface="微软雅黑" panose="020B0503020204020204" charset="-122"/>
            </a:endParaRPr>
          </a:p>
        </p:txBody>
      </p:sp>
      <p:cxnSp>
        <p:nvCxnSpPr>
          <p:cNvPr id="3145741" name="肘形连接符 45"/>
          <p:cNvCxnSpPr>
            <a:cxnSpLocks/>
            <a:stCxn id="1048711" idx="3"/>
            <a:endCxn id="1048712" idx="1"/>
          </p:cNvCxnSpPr>
          <p:nvPr/>
        </p:nvCxnSpPr>
        <p:spPr>
          <a:xfrm flipV="1">
            <a:off x="6038851" y="3090334"/>
            <a:ext cx="749300" cy="759884"/>
          </a:xfrm>
          <a:prstGeom prst="bentConnector3">
            <a:avLst>
              <a:gd name="adj1" fmla="val 50000"/>
            </a:avLst>
          </a:prstGeom>
          <a:ln w="15875" cap="flat" cmpd="sng">
            <a:solidFill>
              <a:schemeClr val="accent1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3145742" name="AutoShape 44"/>
          <p:cNvCxnSpPr>
            <a:cxnSpLocks/>
            <a:stCxn id="1048711" idx="3"/>
            <a:endCxn id="1048712" idx="1"/>
          </p:cNvCxnSpPr>
          <p:nvPr/>
        </p:nvCxnSpPr>
        <p:spPr>
          <a:xfrm flipV="1">
            <a:off x="6115051" y="5314952"/>
            <a:ext cx="2207683" cy="857249"/>
          </a:xfrm>
          <a:prstGeom prst="bentConnector3">
            <a:avLst>
              <a:gd name="adj1" fmla="val 50032"/>
            </a:avLst>
          </a:prstGeom>
          <a:ln w="15875" cap="flat" cmpd="sng">
            <a:solidFill>
              <a:schemeClr val="accent1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3145743" name="AutoShape 45"/>
          <p:cNvCxnSpPr>
            <a:cxnSpLocks/>
            <a:stCxn id="1048711" idx="3"/>
            <a:endCxn id="1048712" idx="1"/>
          </p:cNvCxnSpPr>
          <p:nvPr/>
        </p:nvCxnSpPr>
        <p:spPr>
          <a:xfrm rot="5400000" flipH="1">
            <a:off x="10026651" y="4925485"/>
            <a:ext cx="594783" cy="1341967"/>
          </a:xfrm>
          <a:prstGeom prst="bentConnector2">
            <a:avLst/>
          </a:prstGeom>
          <a:ln w="15875" cap="flat" cmpd="sng">
            <a:solidFill>
              <a:schemeClr val="accent1"/>
            </a:solidFill>
            <a:prstDash val="solid"/>
            <a:miter/>
            <a:headEnd type="none" w="med" len="med"/>
            <a:tailEnd type="arrow" w="med" len="med"/>
          </a:ln>
        </p:spPr>
      </p:cxnSp>
      <p:sp>
        <p:nvSpPr>
          <p:cNvPr id="1048721" name="内容占位符 2"/>
          <p:cNvSpPr>
            <a:spLocks noGrp="1"/>
          </p:cNvSpPr>
          <p:nvPr>
            <p:ph idx="1"/>
          </p:nvPr>
        </p:nvSpPr>
        <p:spPr>
          <a:xfrm>
            <a:off x="399680" y="228602"/>
            <a:ext cx="5147733" cy="514349"/>
          </a:xfrm>
          <a:solidFill>
            <a:srgbClr val="FFC000"/>
          </a:solidFill>
          <a:ln>
            <a:solidFill>
              <a:srgbClr val="CC9900"/>
            </a:solidFill>
            <a:miter/>
          </a:ln>
        </p:spPr>
        <p:txBody>
          <a:bodyPr vert="horz" wrap="square" lIns="121920" tIns="60960" rIns="121920" bIns="60960" rtlCol="0" anchor="t" anchorCtr="0">
            <a:normAutofit/>
          </a:bodyPr>
          <a:lstStyle/>
          <a:p>
            <a:pPr marL="0" indent="0">
              <a:buNone/>
            </a:pPr>
            <a:r>
              <a:rPr lang="zh-CN" altLang="en-US" dirty="0">
                <a:solidFill>
                  <a:srgbClr val="9900CC"/>
                </a:solidFill>
                <a:latin typeface="宋体" pitchFamily="2" charset="-122"/>
                <a:ea typeface="宋体" pitchFamily="2" charset="-122"/>
              </a:rPr>
              <a:t>财政零余额账户支付流程图</a:t>
            </a:r>
          </a:p>
        </p:txBody>
      </p:sp>
      <p:cxnSp>
        <p:nvCxnSpPr>
          <p:cNvPr id="3145744" name="直接箭头连接符 2"/>
          <p:cNvCxnSpPr>
            <a:cxnSpLocks/>
            <a:stCxn id="1048711" idx="3"/>
            <a:endCxn id="1048712" idx="1"/>
          </p:cNvCxnSpPr>
          <p:nvPr/>
        </p:nvCxnSpPr>
        <p:spPr>
          <a:xfrm>
            <a:off x="766233" y="1892300"/>
            <a:ext cx="287867" cy="0"/>
          </a:xfrm>
          <a:prstGeom prst="straightConnector1">
            <a:avLst/>
          </a:prstGeom>
          <a:ln w="15875" cap="flat" cmpd="sng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47676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宽屏</PresentationFormat>
  <Paragraphs>21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宋体</vt:lpstr>
      <vt:lpstr>微软雅黑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</cp:revision>
  <dcterms:created xsi:type="dcterms:W3CDTF">2023-12-12T02:40:41Z</dcterms:created>
  <dcterms:modified xsi:type="dcterms:W3CDTF">2023-12-12T02:40:50Z</dcterms:modified>
</cp:coreProperties>
</file>